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348" r:id="rId2"/>
    <p:sldId id="374" r:id="rId3"/>
    <p:sldId id="375" r:id="rId4"/>
    <p:sldId id="376" r:id="rId5"/>
    <p:sldId id="377" r:id="rId6"/>
    <p:sldId id="346" r:id="rId7"/>
    <p:sldId id="366" r:id="rId8"/>
    <p:sldId id="367" r:id="rId9"/>
    <p:sldId id="368" r:id="rId10"/>
    <p:sldId id="369" r:id="rId11"/>
    <p:sldId id="370" r:id="rId12"/>
    <p:sldId id="371" r:id="rId13"/>
    <p:sldId id="372" r:id="rId14"/>
    <p:sldId id="373" r:id="rId15"/>
    <p:sldId id="378" r:id="rId16"/>
    <p:sldId id="351" r:id="rId17"/>
    <p:sldId id="352" r:id="rId18"/>
    <p:sldId id="353" r:id="rId19"/>
    <p:sldId id="354" r:id="rId20"/>
    <p:sldId id="355" r:id="rId21"/>
    <p:sldId id="356" r:id="rId22"/>
    <p:sldId id="357" r:id="rId23"/>
    <p:sldId id="379" r:id="rId24"/>
    <p:sldId id="359" r:id="rId25"/>
    <p:sldId id="360" r:id="rId26"/>
    <p:sldId id="363" r:id="rId27"/>
    <p:sldId id="335" r:id="rId28"/>
    <p:sldId id="328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41" autoAdjust="0"/>
    <p:restoredTop sz="94641" autoAdjust="0"/>
  </p:normalViewPr>
  <p:slideViewPr>
    <p:cSldViewPr snapToGrid="0" snapToObjects="1">
      <p:cViewPr varScale="1">
        <p:scale>
          <a:sx n="181" d="100"/>
          <a:sy n="181" d="100"/>
        </p:scale>
        <p:origin x="-2208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CF46CA-6EE0-A24E-8E90-BB7971EA3CAB}" type="datetimeFigureOut">
              <a:rPr lang="en-US" smtClean="0"/>
              <a:t>1/21/20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1B39CE-B501-F445-9BFD-AEB03825E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641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1B39CE-B501-F445-9BFD-AEB03825ED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230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1B39CE-B501-F445-9BFD-AEB03825ED5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804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1B39CE-B501-F445-9BFD-AEB03825ED5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804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1B39CE-B501-F445-9BFD-AEB03825ED5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902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1B39CE-B501-F445-9BFD-AEB03825ED5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93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1B39CE-B501-F445-9BFD-AEB03825ED5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93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1B39CE-B501-F445-9BFD-AEB03825ED5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96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1B39CE-B501-F445-9BFD-AEB03825ED5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934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096E-FD39-1C4F-B80B-375379907E53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B7144-7A00-6A41-B47E-A3B3674C14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DFEF096E-FD39-1C4F-B80B-375379907E53}" type="datetimeFigureOut">
              <a:rPr lang="en-US" smtClean="0"/>
              <a:t>1/21/20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B7144-7A00-6A41-B47E-A3B3674C14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096E-FD39-1C4F-B80B-375379907E53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DFEF096E-FD39-1C4F-B80B-375379907E53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DFEF096E-FD39-1C4F-B80B-375379907E53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096E-FD39-1C4F-B80B-375379907E53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B7144-7A00-6A41-B47E-A3B3674C14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096E-FD39-1C4F-B80B-375379907E53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B7144-7A00-6A41-B47E-A3B3674C14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096E-FD39-1C4F-B80B-375379907E53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B7144-7A00-6A41-B47E-A3B3674C14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096E-FD39-1C4F-B80B-375379907E53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096E-FD39-1C4F-B80B-375379907E53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B7144-7A00-6A41-B47E-A3B3674C14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DFEF096E-FD39-1C4F-B80B-375379907E53}" type="datetimeFigureOut">
              <a:rPr lang="en-US" smtClean="0"/>
              <a:t>1/21/20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B7144-7A00-6A41-B47E-A3B3674C14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DFEF096E-FD39-1C4F-B80B-375379907E53}" type="datetimeFigureOut">
              <a:rPr lang="en-US" smtClean="0"/>
              <a:t>1/21/20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B7144-7A00-6A41-B47E-A3B3674C146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096E-FD39-1C4F-B80B-375379907E53}" type="datetimeFigureOut">
              <a:rPr lang="en-US" smtClean="0"/>
              <a:t>1/21/20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B7144-7A00-6A41-B47E-A3B3674C14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096E-FD39-1C4F-B80B-375379907E53}" type="datetimeFigureOut">
              <a:rPr lang="en-US" smtClean="0"/>
              <a:t>1/21/20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B7144-7A00-6A41-B47E-A3B3674C14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DFEF096E-FD39-1C4F-B80B-375379907E53}" type="datetimeFigureOut">
              <a:rPr lang="en-US" smtClean="0"/>
              <a:t>1/21/20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B7144-7A00-6A41-B47E-A3B3674C14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EF096E-FD39-1C4F-B80B-375379907E53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FFB7144-7A00-6A41-B47E-A3B3674C146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Reminders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182" y="2247038"/>
            <a:ext cx="7824718" cy="4019292"/>
          </a:xfrm>
        </p:spPr>
        <p:txBody>
          <a:bodyPr>
            <a:normAutofit/>
          </a:bodyPr>
          <a:lstStyle/>
          <a:p>
            <a:r>
              <a:rPr lang="en-US" dirty="0" smtClean="0"/>
              <a:t>Read the assigned primary research article and take notes in preparation for class on </a:t>
            </a:r>
            <a:r>
              <a:rPr lang="en-US" dirty="0" smtClean="0"/>
              <a:t>Friday (instructions and guidelines to reading primary literature on canvas)</a:t>
            </a:r>
            <a:endParaRPr lang="en-US" dirty="0" smtClean="0"/>
          </a:p>
          <a:p>
            <a:r>
              <a:rPr lang="en-US" dirty="0" smtClean="0"/>
              <a:t>Choose your </a:t>
            </a:r>
            <a:r>
              <a:rPr lang="en-US" dirty="0" smtClean="0"/>
              <a:t>cancer </a:t>
            </a:r>
            <a:r>
              <a:rPr lang="en-US" dirty="0" smtClean="0"/>
              <a:t>gene to research for the term </a:t>
            </a:r>
            <a:r>
              <a:rPr lang="en-US" dirty="0" smtClean="0"/>
              <a:t>project- indicate your choice on the discussion board: “Project Cancer Gene Selection” All students without a gene selection by the end of TODAY will be randomly assigned a gene to research</a:t>
            </a:r>
          </a:p>
          <a:p>
            <a:r>
              <a:rPr lang="en-US" dirty="0" smtClean="0"/>
              <a:t>Review the term project instructions in the “Term Projects #1 &amp; 2” module. Once you have a gene you can begin working on the written component of this project (due 2/4)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073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412DAE-2235-464B-9764-FC5268F5B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3498"/>
            <a:ext cx="8913813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Mutations naturally occur with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13EC731-B624-9847-85B3-B2011DA29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10" b="12070"/>
          <a:stretch/>
        </p:blipFill>
        <p:spPr>
          <a:xfrm>
            <a:off x="163790" y="1990052"/>
            <a:ext cx="5895829" cy="392381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CF06326-9F29-E842-89B5-852B1BCE7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6239" y="1684738"/>
            <a:ext cx="2987574" cy="2549059"/>
          </a:xfrm>
          <a:solidFill>
            <a:schemeClr val="bg1"/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Tomasetti et al., Science, 2017</a:t>
            </a:r>
          </a:p>
          <a:p>
            <a:r>
              <a:rPr lang="en-US" dirty="0"/>
              <a:t>Estimated that ~66% of all driver mutations arise from </a:t>
            </a:r>
            <a:r>
              <a:rPr lang="en-US" b="1" i="1" dirty="0"/>
              <a:t>normal</a:t>
            </a:r>
            <a:r>
              <a:rPr lang="en-US" dirty="0"/>
              <a:t> </a:t>
            </a:r>
            <a:r>
              <a:rPr lang="en-US" dirty="0" smtClean="0"/>
              <a:t>mutation </a:t>
            </a:r>
            <a:r>
              <a:rPr lang="en-US" dirty="0"/>
              <a:t>rates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74D509D-88EF-D542-B06F-D6E16D5C40B4}"/>
              </a:ext>
            </a:extLst>
          </p:cNvPr>
          <p:cNvSpPr txBox="1"/>
          <p:nvPr/>
        </p:nvSpPr>
        <p:spPr>
          <a:xfrm>
            <a:off x="5926239" y="4539111"/>
            <a:ext cx="29875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800000"/>
                </a:solidFill>
              </a:rPr>
              <a:t>Is cancer an inevitable consequence of ‘bad luck’?</a:t>
            </a:r>
          </a:p>
        </p:txBody>
      </p:sp>
    </p:spTree>
    <p:extLst>
      <p:ext uri="{BB962C8B-B14F-4D97-AF65-F5344CB8AC3E}">
        <p14:creationId xmlns:p14="http://schemas.microsoft.com/office/powerpoint/2010/main" val="1569343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412DAE-2235-464B-9764-FC5268F5B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3498"/>
            <a:ext cx="8913813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Mutations naturally occur with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13EC731-B624-9847-85B3-B2011DA29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10" b="12070"/>
          <a:stretch/>
        </p:blipFill>
        <p:spPr>
          <a:xfrm>
            <a:off x="163790" y="1990052"/>
            <a:ext cx="5895829" cy="392381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CF06326-9F29-E842-89B5-852B1BCE7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6239" y="1684738"/>
            <a:ext cx="2987574" cy="4534445"/>
          </a:xfrm>
          <a:solidFill>
            <a:schemeClr val="bg1"/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Tomasetti et al., Science, 2017</a:t>
            </a:r>
          </a:p>
          <a:p>
            <a:r>
              <a:rPr lang="en-US" dirty="0"/>
              <a:t>Estimated that ~66% of all driver mutations arise from </a:t>
            </a:r>
            <a:r>
              <a:rPr lang="en-US" b="1" i="1" dirty="0"/>
              <a:t>normal</a:t>
            </a:r>
            <a:r>
              <a:rPr lang="en-US" dirty="0"/>
              <a:t> </a:t>
            </a:r>
            <a:r>
              <a:rPr lang="en-US" dirty="0" smtClean="0"/>
              <a:t>mutation </a:t>
            </a:r>
            <a:r>
              <a:rPr lang="en-US" dirty="0"/>
              <a:t>rates</a:t>
            </a:r>
          </a:p>
          <a:p>
            <a:r>
              <a:rPr lang="en-US" dirty="0"/>
              <a:t>29% arise from environmental factors</a:t>
            </a:r>
          </a:p>
          <a:p>
            <a:r>
              <a:rPr lang="en-US" dirty="0"/>
              <a:t>5% are hereditary</a:t>
            </a:r>
          </a:p>
        </p:txBody>
      </p:sp>
    </p:spTree>
    <p:extLst>
      <p:ext uri="{BB962C8B-B14F-4D97-AF65-F5344CB8AC3E}">
        <p14:creationId xmlns:p14="http://schemas.microsoft.com/office/powerpoint/2010/main" val="222544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D58F89-7A85-FF42-A15F-6CA25406A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might ‘bad luck’ play a role?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3454BB1-8C1B-DC48-B815-99F0942A8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341" y="2167003"/>
            <a:ext cx="2802471" cy="452283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Most mutations don’t impact cancer genes</a:t>
            </a:r>
          </a:p>
          <a:p>
            <a:r>
              <a:rPr lang="en-US" dirty="0"/>
              <a:t>Up to 11 mutations are required in the same cell to generate cancer</a:t>
            </a:r>
          </a:p>
          <a:p>
            <a:r>
              <a:rPr lang="en-US" dirty="0"/>
              <a:t>Intact checkpoints can weed out mutated cells that are ‘less fit’</a:t>
            </a:r>
          </a:p>
          <a:p>
            <a:r>
              <a:rPr lang="en-US" dirty="0"/>
              <a:t>Mutation in a checkpoint gene could permit mutated cells to continue onto a next cell cycle</a:t>
            </a:r>
          </a:p>
          <a:p>
            <a:pPr marL="349250" lvl="1" indent="0">
              <a:buNone/>
            </a:pPr>
            <a:r>
              <a:rPr lang="en-US" dirty="0">
                <a:sym typeface="Wingdings" pitchFamily="2" charset="2"/>
              </a:rPr>
              <a:t> More proliferation = more mutations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D719B8F-B5B1-524F-BAD0-947A364C2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33" y="3315199"/>
            <a:ext cx="3834245" cy="30354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EF25B94-FB9B-8F42-A7ED-F165D257F2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50" t="8788" r="26136" b="6566"/>
          <a:stretch/>
        </p:blipFill>
        <p:spPr>
          <a:xfrm>
            <a:off x="1808019" y="3008667"/>
            <a:ext cx="613063" cy="6130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6023F8D-1802-944A-AA83-5159E43654CD}"/>
              </a:ext>
            </a:extLst>
          </p:cNvPr>
          <p:cNvSpPr txBox="1"/>
          <p:nvPr/>
        </p:nvSpPr>
        <p:spPr>
          <a:xfrm>
            <a:off x="116530" y="3014361"/>
            <a:ext cx="1691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Cell size?</a:t>
            </a:r>
          </a:p>
          <a:p>
            <a:pPr algn="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Replication complete?</a:t>
            </a:r>
          </a:p>
          <a:p>
            <a:pPr algn="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DNA damage?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5CDF707-CD22-D048-9A77-318BC7AB0B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50" t="8788" r="26136" b="6566"/>
          <a:stretch/>
        </p:blipFill>
        <p:spPr>
          <a:xfrm>
            <a:off x="3369387" y="5972638"/>
            <a:ext cx="613063" cy="6130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90EDF58-1917-024D-B65D-AEB89EDB3EEB}"/>
              </a:ext>
            </a:extLst>
          </p:cNvPr>
          <p:cNvSpPr txBox="1"/>
          <p:nvPr/>
        </p:nvSpPr>
        <p:spPr>
          <a:xfrm>
            <a:off x="3983686" y="5858846"/>
            <a:ext cx="18758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Cell size?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Nutrients available?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Growth Factors present?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DNA damage?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36031D6-ADCE-D149-8B47-1E96F84AE8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50" t="8788" r="26136" b="6566"/>
          <a:stretch/>
        </p:blipFill>
        <p:spPr>
          <a:xfrm>
            <a:off x="3164625" y="3008667"/>
            <a:ext cx="613063" cy="6130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4D0F18F-F8FA-FB4A-BFCD-E5E4644079F7}"/>
              </a:ext>
            </a:extLst>
          </p:cNvPr>
          <p:cNvSpPr txBox="1"/>
          <p:nvPr/>
        </p:nvSpPr>
        <p:spPr>
          <a:xfrm>
            <a:off x="3774000" y="3042695"/>
            <a:ext cx="1992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Spindle assembly?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Chromosome attachment?</a:t>
            </a:r>
          </a:p>
        </p:txBody>
      </p:sp>
    </p:spTree>
    <p:extLst>
      <p:ext uri="{BB962C8B-B14F-4D97-AF65-F5344CB8AC3E}">
        <p14:creationId xmlns:p14="http://schemas.microsoft.com/office/powerpoint/2010/main" val="1243219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412DAE-2235-464B-9764-FC5268F5B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3498"/>
            <a:ext cx="8913813" cy="914400"/>
          </a:xfrm>
        </p:spPr>
        <p:txBody>
          <a:bodyPr>
            <a:normAutofit/>
          </a:bodyPr>
          <a:lstStyle/>
          <a:p>
            <a:r>
              <a:rPr lang="en-US" dirty="0"/>
              <a:t>Can cancer be inherited?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CF06326-9F29-E842-89B5-852B1BCE7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6239" y="1684738"/>
            <a:ext cx="2987574" cy="4534445"/>
          </a:xfrm>
          <a:solidFill>
            <a:schemeClr val="bg1"/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Tomasetti et al., Science, 2017</a:t>
            </a:r>
          </a:p>
          <a:p>
            <a:r>
              <a:rPr lang="en-US" dirty="0"/>
              <a:t>Estimated that ~66% of all driver mutations arise from </a:t>
            </a:r>
            <a:r>
              <a:rPr lang="en-US" b="1" i="1" dirty="0"/>
              <a:t>normal</a:t>
            </a:r>
            <a:r>
              <a:rPr lang="en-US" dirty="0"/>
              <a:t> mutations rates</a:t>
            </a:r>
          </a:p>
          <a:p>
            <a:r>
              <a:rPr lang="en-US" dirty="0"/>
              <a:t>29% arise from environmental factors</a:t>
            </a:r>
          </a:p>
          <a:p>
            <a:r>
              <a:rPr lang="en-US" dirty="0"/>
              <a:t>5% are hereditary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xmlns="" id="{1E6C7F5F-09EB-AA4B-B7B0-D071B9AE2A04}"/>
              </a:ext>
            </a:extLst>
          </p:cNvPr>
          <p:cNvSpPr/>
          <p:nvPr/>
        </p:nvSpPr>
        <p:spPr>
          <a:xfrm>
            <a:off x="4762831" y="5480637"/>
            <a:ext cx="1041621" cy="492981"/>
          </a:xfrm>
          <a:prstGeom prst="rightArrow">
            <a:avLst/>
          </a:prstGeom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30DFB90-3941-134C-A797-B59C485CA000}"/>
              </a:ext>
            </a:extLst>
          </p:cNvPr>
          <p:cNvSpPr txBox="1"/>
          <p:nvPr/>
        </p:nvSpPr>
        <p:spPr>
          <a:xfrm>
            <a:off x="813733" y="1787318"/>
            <a:ext cx="48488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does it mean to have an inherited mutation?</a:t>
            </a:r>
          </a:p>
          <a:p>
            <a:endParaRPr lang="en-US" dirty="0"/>
          </a:p>
          <a:p>
            <a:r>
              <a:rPr lang="en-US" dirty="0"/>
              <a:t>Do all people with an inherited mutation get cancer?</a:t>
            </a:r>
          </a:p>
          <a:p>
            <a:endParaRPr lang="en-US" dirty="0"/>
          </a:p>
          <a:p>
            <a:r>
              <a:rPr lang="en-US" dirty="0"/>
              <a:t>Does it make a difference if the mutated gene is a tumor suppressor or an oncogene</a:t>
            </a:r>
          </a:p>
          <a:p>
            <a:endParaRPr lang="en-US" dirty="0"/>
          </a:p>
          <a:p>
            <a:r>
              <a:rPr lang="en-US" dirty="0"/>
              <a:t>If a person has an inherited mutation in a cancer gene does that mean that their mom or dad had cancer?</a:t>
            </a:r>
          </a:p>
        </p:txBody>
      </p:sp>
    </p:spTree>
    <p:extLst>
      <p:ext uri="{BB962C8B-B14F-4D97-AF65-F5344CB8AC3E}">
        <p14:creationId xmlns:p14="http://schemas.microsoft.com/office/powerpoint/2010/main" val="3939558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A2B7F78A-B0E7-A842-9FA2-E3BEB6B309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67415"/>
            <a:ext cx="8915400" cy="877824"/>
          </a:xfrm>
        </p:spPr>
        <p:txBody>
          <a:bodyPr>
            <a:normAutofit/>
          </a:bodyPr>
          <a:lstStyle/>
          <a:p>
            <a:r>
              <a:rPr lang="en-US" dirty="0"/>
              <a:t>Can cancer be inherited?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xmlns="" id="{A6B0F6C4-C907-6B40-9E61-2042256751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458" y="1481559"/>
            <a:ext cx="8001000" cy="537644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Mutations can occur in BOTH somatic cells and germ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Mutations can be inherited- cancer can not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776A1D0-6B9D-BA4A-AD5C-BBBBF21CD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768" y="2389852"/>
            <a:ext cx="3256344" cy="43417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18E860B-AB62-0D4A-8295-CDBB9E3386FF}"/>
              </a:ext>
            </a:extLst>
          </p:cNvPr>
          <p:cNvSpPr txBox="1"/>
          <p:nvPr/>
        </p:nvSpPr>
        <p:spPr>
          <a:xfrm>
            <a:off x="832349" y="2662178"/>
            <a:ext cx="48160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Humans have &gt;100 different DNA repair genes 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Function as tumor suppressors</a:t>
            </a:r>
          </a:p>
          <a:p>
            <a:pPr>
              <a:buClr>
                <a:schemeClr val="accent1"/>
              </a:buClr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Inherited mutations in these lead to cancer predisposition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BRCA1 and BRCA2 are important to repair DNA double strand breaks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mutations can be inherited and are known to predispose women to breast and ovarian cancers: ~60% risk of breast cancer</a:t>
            </a:r>
          </a:p>
        </p:txBody>
      </p:sp>
    </p:spTree>
    <p:extLst>
      <p:ext uri="{BB962C8B-B14F-4D97-AF65-F5344CB8AC3E}">
        <p14:creationId xmlns:p14="http://schemas.microsoft.com/office/powerpoint/2010/main" val="679430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412DAE-2235-464B-9764-FC5268F5B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3498"/>
            <a:ext cx="8913813" cy="914400"/>
          </a:xfrm>
        </p:spPr>
        <p:txBody>
          <a:bodyPr>
            <a:normAutofit/>
          </a:bodyPr>
          <a:lstStyle/>
          <a:p>
            <a:r>
              <a:rPr lang="en-US" dirty="0" err="1" smtClean="0"/>
              <a:t>Oncoviruses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CF06326-9F29-E842-89B5-852B1BCE7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6239" y="1684738"/>
            <a:ext cx="2987574" cy="4534445"/>
          </a:xfrm>
          <a:solidFill>
            <a:schemeClr val="bg1"/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Tomasetti et al., Science, 2017</a:t>
            </a:r>
          </a:p>
          <a:p>
            <a:r>
              <a:rPr lang="en-US" dirty="0"/>
              <a:t>Estimated that ~66% of all driver mutations arise from </a:t>
            </a:r>
            <a:r>
              <a:rPr lang="en-US" b="1" i="1" dirty="0"/>
              <a:t>normal</a:t>
            </a:r>
            <a:r>
              <a:rPr lang="en-US" dirty="0"/>
              <a:t> mutations rates</a:t>
            </a:r>
          </a:p>
          <a:p>
            <a:r>
              <a:rPr lang="en-US" dirty="0"/>
              <a:t>29% arise from environmental factors</a:t>
            </a:r>
          </a:p>
          <a:p>
            <a:r>
              <a:rPr lang="en-US" dirty="0"/>
              <a:t>5% are hereditary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xmlns="" id="{1E6C7F5F-09EB-AA4B-B7B0-D071B9AE2A04}"/>
              </a:ext>
            </a:extLst>
          </p:cNvPr>
          <p:cNvSpPr/>
          <p:nvPr/>
        </p:nvSpPr>
        <p:spPr>
          <a:xfrm>
            <a:off x="4762831" y="4701750"/>
            <a:ext cx="1041621" cy="492981"/>
          </a:xfrm>
          <a:prstGeom prst="rightArrow">
            <a:avLst/>
          </a:prstGeom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66408" y="4504757"/>
            <a:ext cx="36856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Exposure to chemicals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UV light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Some types of viral infections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946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B53114-FCD7-224C-BB5D-5D5E89353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Oncoviruses</a:t>
            </a:r>
            <a:r>
              <a:rPr lang="en-US" dirty="0" smtClean="0"/>
              <a:t> in cancer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D50D451-7757-7748-BAF5-670025902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085" y="2963135"/>
            <a:ext cx="7333385" cy="3295162"/>
          </a:xfrm>
        </p:spPr>
        <p:txBody>
          <a:bodyPr>
            <a:normAutofit/>
          </a:bodyPr>
          <a:lstStyle/>
          <a:p>
            <a:r>
              <a:rPr lang="en-US" dirty="0"/>
              <a:t>Initially thought to be THE cause of </a:t>
            </a:r>
            <a:r>
              <a:rPr lang="en-US" dirty="0" smtClean="0"/>
              <a:t>cancer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we </a:t>
            </a:r>
            <a:r>
              <a:rPr lang="en-US" dirty="0"/>
              <a:t>now know viruses contribute to only a subset of cancers</a:t>
            </a:r>
          </a:p>
          <a:p>
            <a:r>
              <a:rPr lang="en-US" dirty="0" smtClean="0"/>
              <a:t>Involvement </a:t>
            </a:r>
            <a:r>
              <a:rPr lang="en-US" dirty="0"/>
              <a:t>of viruses (and other infectious agents) in cancer continue to be a challenge </a:t>
            </a:r>
            <a:r>
              <a:rPr lang="en-US" dirty="0" smtClean="0"/>
              <a:t>worldwide</a:t>
            </a:r>
          </a:p>
          <a:p>
            <a:pPr marL="0" indent="0">
              <a:buNone/>
            </a:pPr>
            <a:r>
              <a:rPr lang="en-US" dirty="0" smtClean="0">
                <a:sym typeface="Wingdings"/>
              </a:rPr>
              <a:t> Prevent and treat infection to limit cancer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306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7EADB7-F2E8-DA4E-92F8-35DD7693E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Viral contributions to cancer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94FDA46-92F8-9D43-AA75-329AF5919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896" y="2595562"/>
            <a:ext cx="7953004" cy="3670767"/>
          </a:xfrm>
        </p:spPr>
        <p:txBody>
          <a:bodyPr/>
          <a:lstStyle/>
          <a:p>
            <a:r>
              <a:rPr lang="en-US" dirty="0"/>
              <a:t>Viruses are infectious agents that can only replicate within cells of other living organisms</a:t>
            </a:r>
          </a:p>
          <a:p>
            <a:r>
              <a:rPr lang="en-US" dirty="0"/>
              <a:t>Human are affected by a variety of viruses</a:t>
            </a:r>
          </a:p>
          <a:p>
            <a:pPr lvl="1"/>
            <a:r>
              <a:rPr lang="en-US" dirty="0"/>
              <a:t>Common cold</a:t>
            </a:r>
          </a:p>
          <a:p>
            <a:pPr lvl="1"/>
            <a:r>
              <a:rPr lang="en-US" dirty="0"/>
              <a:t>Influenza</a:t>
            </a:r>
          </a:p>
          <a:p>
            <a:pPr lvl="1"/>
            <a:r>
              <a:rPr lang="en-US" dirty="0"/>
              <a:t>AIDS</a:t>
            </a:r>
          </a:p>
          <a:p>
            <a:pPr lvl="1"/>
            <a:r>
              <a:rPr lang="en-US" dirty="0" smtClean="0"/>
              <a:t>Cancer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EE78670-A5D5-5F49-9F7D-BCA105E0E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545" y="4039919"/>
            <a:ext cx="3371355" cy="25324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1A69448-0E68-4F4D-8F74-285386A13B67}"/>
              </a:ext>
            </a:extLst>
          </p:cNvPr>
          <p:cNvSpPr txBox="1"/>
          <p:nvPr/>
        </p:nvSpPr>
        <p:spPr>
          <a:xfrm>
            <a:off x="955964" y="5372063"/>
            <a:ext cx="3792681" cy="1200329"/>
          </a:xfrm>
          <a:prstGeom prst="rect">
            <a:avLst/>
          </a:prstGeom>
          <a:noFill/>
          <a:ln w="38100"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800000"/>
                </a:solidFill>
              </a:rPr>
              <a:t>Viral infection is responsible for 15-20% of cancers</a:t>
            </a:r>
          </a:p>
        </p:txBody>
      </p:sp>
    </p:spTree>
    <p:extLst>
      <p:ext uri="{BB962C8B-B14F-4D97-AF65-F5344CB8AC3E}">
        <p14:creationId xmlns:p14="http://schemas.microsoft.com/office/powerpoint/2010/main" val="4271336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5D7AC7-9A3C-2C47-B5C1-97DAA503D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Viral impact on the human genome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B0DADFB-E0D2-C846-BD0D-395D363C2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4423" y="2595562"/>
            <a:ext cx="7136751" cy="3955142"/>
          </a:xfrm>
        </p:spPr>
        <p:txBody>
          <a:bodyPr>
            <a:normAutofit/>
          </a:bodyPr>
          <a:lstStyle/>
          <a:p>
            <a:r>
              <a:rPr lang="en-US" dirty="0" smtClean="0"/>
              <a:t>In </a:t>
            </a:r>
            <a:r>
              <a:rPr lang="en-US" dirty="0" smtClean="0"/>
              <a:t>some ways </a:t>
            </a:r>
            <a:r>
              <a:rPr lang="en-US" dirty="0" smtClean="0"/>
              <a:t>viral contributions to cancer are similar to random mutagenesis</a:t>
            </a:r>
            <a:endParaRPr lang="en-US" dirty="0" smtClean="0"/>
          </a:p>
          <a:p>
            <a:pPr marL="349250" lvl="1" indent="0">
              <a:buNone/>
            </a:pPr>
            <a:endParaRPr lang="en-US" dirty="0" smtClean="0"/>
          </a:p>
          <a:p>
            <a:pPr marL="349250" lvl="1" indent="0">
              <a:buNone/>
            </a:pPr>
            <a:r>
              <a:rPr lang="en-US" dirty="0" smtClean="0"/>
              <a:t>There </a:t>
            </a:r>
            <a:r>
              <a:rPr lang="en-US" dirty="0" smtClean="0"/>
              <a:t>are 3 main ways that viruses contribute to cancer:</a:t>
            </a:r>
          </a:p>
          <a:p>
            <a:pPr lvl="2">
              <a:buFont typeface="+mj-lt"/>
              <a:buAutoNum type="arabicPeriod"/>
            </a:pPr>
            <a:r>
              <a:rPr lang="en-US" dirty="0" smtClean="0"/>
              <a:t>Disrupt normal gene sequence with insertions (similar to mutagenesis)</a:t>
            </a:r>
          </a:p>
          <a:p>
            <a:pPr lvl="2">
              <a:buFont typeface="+mj-lt"/>
              <a:buAutoNum type="arabicPeriod"/>
            </a:pPr>
            <a:r>
              <a:rPr lang="en-US" dirty="0" smtClean="0"/>
              <a:t>Hijack a gene and promote its function (similar effect as oncogene translocations/fusions)</a:t>
            </a:r>
          </a:p>
          <a:p>
            <a:pPr lvl="2">
              <a:buFont typeface="+mj-lt"/>
              <a:buAutoNum type="arabicPeriod"/>
            </a:pPr>
            <a:r>
              <a:rPr lang="en-US" dirty="0" smtClean="0"/>
              <a:t>Express an inhibitor of gene function (a viral oncogene)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050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FC38D4-3E7F-B74C-88BA-28EC0FDDB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Viruses integrate into the genome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C299140-A704-6D48-91D3-388F6F64C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634" y="2094470"/>
            <a:ext cx="4714504" cy="453196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Integration: virus integrates into the host cell’s genome and causes activation or inactivation of oncogenes or tumor suppressors</a:t>
            </a:r>
          </a:p>
          <a:p>
            <a:r>
              <a:rPr lang="en-US" dirty="0"/>
              <a:t>Integration is random (similar to random mutagenesis</a:t>
            </a:r>
            <a:r>
              <a:rPr lang="en-US" dirty="0" smtClean="0"/>
              <a:t>) </a:t>
            </a:r>
            <a:endParaRPr lang="en-US" dirty="0"/>
          </a:p>
        </p:txBody>
      </p:sp>
      <p:pic>
        <p:nvPicPr>
          <p:cNvPr id="4" name="Picture 2" descr="figure_03_23">
            <a:extLst>
              <a:ext uri="{FF2B5EF4-FFF2-40B4-BE49-F238E27FC236}">
                <a16:creationId xmlns:a16="http://schemas.microsoft.com/office/drawing/2014/main" xmlns="" id="{A991235A-2AE9-A144-9B68-257273D049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0" b="12173"/>
          <a:stretch/>
        </p:blipFill>
        <p:spPr bwMode="auto">
          <a:xfrm>
            <a:off x="4882366" y="2195603"/>
            <a:ext cx="4125613" cy="4430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751708" y="3445944"/>
            <a:ext cx="4313351" cy="3180487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295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558426-4A08-9E40-82A1-75ED806E1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Oncogene activation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21A2487-55EB-3342-895E-FB4528A3C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224" y="2200589"/>
            <a:ext cx="8262676" cy="436098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You are an oncologist and your patient has just been diagnosed with cancer. </a:t>
            </a:r>
            <a:r>
              <a:rPr lang="en-US" b="1" dirty="0"/>
              <a:t>You know that the </a:t>
            </a:r>
            <a:r>
              <a:rPr lang="en-US" b="1" i="1" dirty="0" err="1"/>
              <a:t>myc</a:t>
            </a:r>
            <a:r>
              <a:rPr lang="en-US" b="1" dirty="0"/>
              <a:t> oncogene is commonly altered in this type of cancer</a:t>
            </a:r>
            <a:r>
              <a:rPr lang="en-US" dirty="0"/>
              <a:t>, but before you can begin to define a therapeutic approach you need to confirm this and better understand the </a:t>
            </a:r>
            <a:r>
              <a:rPr lang="en-US" dirty="0" smtClean="0"/>
              <a:t>specific genomic </a:t>
            </a:r>
            <a:r>
              <a:rPr lang="en-US" dirty="0"/>
              <a:t>lesions in this patient’s </a:t>
            </a:r>
            <a:r>
              <a:rPr lang="en-US" i="1" dirty="0" err="1"/>
              <a:t>myc</a:t>
            </a:r>
            <a:r>
              <a:rPr lang="en-US" dirty="0"/>
              <a:t> gene.</a:t>
            </a:r>
          </a:p>
          <a:p>
            <a:r>
              <a:rPr lang="en-US" dirty="0"/>
              <a:t>Use the whiteboard and describe how the following lesions may lead to activation of an oncogene (each has several possibilities)</a:t>
            </a:r>
          </a:p>
          <a:p>
            <a:pPr lvl="1"/>
            <a:r>
              <a:rPr lang="en-US" dirty="0"/>
              <a:t>Replication error</a:t>
            </a:r>
          </a:p>
          <a:p>
            <a:pPr lvl="1"/>
            <a:r>
              <a:rPr lang="en-US" dirty="0"/>
              <a:t>DNA double strand break</a:t>
            </a:r>
          </a:p>
          <a:p>
            <a:pPr lvl="1"/>
            <a:r>
              <a:rPr lang="en-US" dirty="0"/>
              <a:t>Whole chromosome segregation error</a:t>
            </a:r>
          </a:p>
          <a:p>
            <a:r>
              <a:rPr lang="en-US" dirty="0" smtClean="0"/>
              <a:t>As </a:t>
            </a:r>
            <a:r>
              <a:rPr lang="en-US" dirty="0"/>
              <a:t>a clinician or researcher, what would you look at to confirm this </a:t>
            </a:r>
            <a:r>
              <a:rPr lang="en-US" dirty="0" err="1"/>
              <a:t>misregulation</a:t>
            </a:r>
            <a:r>
              <a:rPr lang="en-US" dirty="0"/>
              <a:t> and/or rule out other possibilities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15C29C6-F4FE-AF4D-AF65-14713751FC43}"/>
              </a:ext>
            </a:extLst>
          </p:cNvPr>
          <p:cNvSpPr txBox="1"/>
          <p:nvPr/>
        </p:nvSpPr>
        <p:spPr>
          <a:xfrm>
            <a:off x="462224" y="442525"/>
            <a:ext cx="38732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Group </a:t>
            </a:r>
            <a:r>
              <a:rPr lang="en-US" sz="2000" dirty="0" smtClean="0"/>
              <a:t>discussion </a:t>
            </a:r>
            <a:r>
              <a:rPr lang="mr-IN" sz="2000" dirty="0" smtClean="0"/>
              <a:t>–</a:t>
            </a:r>
            <a:r>
              <a:rPr lang="en-US" sz="2000" dirty="0" smtClean="0"/>
              <a:t> continued-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413674" y="4599503"/>
            <a:ext cx="3384433" cy="1138773"/>
          </a:xfrm>
          <a:prstGeom prst="rect">
            <a:avLst/>
          </a:prstGeom>
          <a:noFill/>
          <a:ln w="38100" cmpd="sng"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 smtClean="0">
                <a:solidFill>
                  <a:srgbClr val="800000"/>
                </a:solidFill>
              </a:rPr>
              <a:t>For each type of perturbation to the </a:t>
            </a:r>
            <a:r>
              <a:rPr lang="en-US" sz="1700" b="1" dirty="0" err="1" smtClean="0">
                <a:solidFill>
                  <a:srgbClr val="800000"/>
                </a:solidFill>
              </a:rPr>
              <a:t>myc</a:t>
            </a:r>
            <a:r>
              <a:rPr lang="en-US" sz="1700" b="1" dirty="0" smtClean="0">
                <a:solidFill>
                  <a:srgbClr val="800000"/>
                </a:solidFill>
              </a:rPr>
              <a:t> oncogene, what would the DNA look like? The RNA? The protein?</a:t>
            </a:r>
            <a:endParaRPr lang="en-US" sz="1700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172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FC38D4-3E7F-B74C-88BA-28EC0FDDB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Viruses integrate into the genome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C299140-A704-6D48-91D3-388F6F64C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634" y="2094470"/>
            <a:ext cx="4714504" cy="453196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Integration: virus integrates into the host cell’s genome and causes activation or inactivation of oncogenes or tumor suppressors</a:t>
            </a:r>
          </a:p>
          <a:p>
            <a:r>
              <a:rPr lang="en-US" dirty="0"/>
              <a:t>Integration is random (similar to random mutagenesis)</a:t>
            </a:r>
          </a:p>
          <a:p>
            <a:r>
              <a:rPr lang="en-US" dirty="0"/>
              <a:t>position of the integration can </a:t>
            </a:r>
            <a:r>
              <a:rPr lang="en-US" dirty="0" smtClean="0"/>
              <a:t>disrupt nearby </a:t>
            </a:r>
            <a:r>
              <a:rPr lang="en-US" dirty="0"/>
              <a:t>genes</a:t>
            </a:r>
          </a:p>
          <a:p>
            <a:r>
              <a:rPr lang="en-US" dirty="0"/>
              <a:t>changes in the regulation of a proto-oncogene or tumor suppressor can be </a:t>
            </a:r>
            <a:r>
              <a:rPr lang="en-US" dirty="0" smtClean="0"/>
              <a:t>tumorigenic</a:t>
            </a:r>
            <a:endParaRPr lang="en-US" dirty="0"/>
          </a:p>
        </p:txBody>
      </p:sp>
      <p:pic>
        <p:nvPicPr>
          <p:cNvPr id="4" name="Picture 2" descr="figure_03_23">
            <a:extLst>
              <a:ext uri="{FF2B5EF4-FFF2-40B4-BE49-F238E27FC236}">
                <a16:creationId xmlns:a16="http://schemas.microsoft.com/office/drawing/2014/main" xmlns="" id="{A991235A-2AE9-A144-9B68-257273D049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0" b="12173"/>
          <a:stretch/>
        </p:blipFill>
        <p:spPr bwMode="auto">
          <a:xfrm>
            <a:off x="4882366" y="2195603"/>
            <a:ext cx="4125613" cy="4430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8690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FC38D4-3E7F-B74C-88BA-28EC0FDDB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Viruses amplify oncogenes</a:t>
            </a:r>
            <a:endParaRPr lang="en-US" dirty="0"/>
          </a:p>
        </p:txBody>
      </p:sp>
      <p:pic>
        <p:nvPicPr>
          <p:cNvPr id="5" name="Picture 2" descr="figure_03_22">
            <a:extLst>
              <a:ext uri="{FF2B5EF4-FFF2-40B4-BE49-F238E27FC236}">
                <a16:creationId xmlns:a16="http://schemas.microsoft.com/office/drawing/2014/main" xmlns="" id="{373BF22C-1C96-D94B-86FF-86811D7397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9"/>
          <a:stretch/>
        </p:blipFill>
        <p:spPr bwMode="auto">
          <a:xfrm>
            <a:off x="2921081" y="2321294"/>
            <a:ext cx="6222919" cy="3352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C299140-A704-6D48-91D3-388F6F64C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634" y="2094470"/>
            <a:ext cx="4714504" cy="4763530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Increase oncogene copy number</a:t>
            </a:r>
            <a:r>
              <a:rPr lang="en-US" dirty="0" smtClean="0"/>
              <a:t>: </a:t>
            </a:r>
            <a:r>
              <a:rPr lang="en-US" dirty="0"/>
              <a:t>ancient RNA virus integrated into the host cell’s genome and ‘captured’ a host proto-oncogene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800" dirty="0"/>
          </a:p>
          <a:p>
            <a:r>
              <a:rPr lang="en-US" dirty="0"/>
              <a:t>Captured gene becomes part of the viral genome</a:t>
            </a:r>
          </a:p>
          <a:p>
            <a:r>
              <a:rPr lang="en-US" dirty="0"/>
              <a:t>Viral infection leads to high expression of the oncogene and more rapid tumorigenesis</a:t>
            </a:r>
          </a:p>
        </p:txBody>
      </p:sp>
    </p:spTree>
    <p:extLst>
      <p:ext uri="{BB962C8B-B14F-4D97-AF65-F5344CB8AC3E}">
        <p14:creationId xmlns:p14="http://schemas.microsoft.com/office/powerpoint/2010/main" val="1146448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FC38D4-3E7F-B74C-88BA-28EC0FDDB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Viral proteins interfere with checkpoints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C299140-A704-6D48-91D3-388F6F64C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634" y="2094470"/>
            <a:ext cx="4714504" cy="476353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dirty="0"/>
              <a:t>Expression of viral oncogenes that corrupt cellular pathways</a:t>
            </a:r>
          </a:p>
          <a:p>
            <a:r>
              <a:rPr lang="en-US" dirty="0" smtClean="0"/>
              <a:t>Bind to and i</a:t>
            </a:r>
            <a:r>
              <a:rPr lang="en-US" dirty="0" smtClean="0"/>
              <a:t>nterfere with tumor suppressor function (p53, </a:t>
            </a:r>
            <a:r>
              <a:rPr lang="en-US" dirty="0" err="1" smtClean="0"/>
              <a:t>pRB</a:t>
            </a:r>
            <a:r>
              <a:rPr lang="en-US" dirty="0" smtClean="0"/>
              <a:t>: regulators of G1/S transition)</a:t>
            </a:r>
          </a:p>
          <a:p>
            <a:endParaRPr lang="en-US" dirty="0" smtClean="0"/>
          </a:p>
          <a:p>
            <a:r>
              <a:rPr lang="en-US" dirty="0" smtClean="0"/>
              <a:t>Responsible </a:t>
            </a:r>
            <a:r>
              <a:rPr lang="en-US" dirty="0"/>
              <a:t>for ~80% of viral-induced cancers</a:t>
            </a:r>
          </a:p>
          <a:p>
            <a:pPr lvl="1"/>
            <a:r>
              <a:rPr lang="en-US" dirty="0"/>
              <a:t>HPV</a:t>
            </a:r>
          </a:p>
          <a:p>
            <a:pPr lvl="1"/>
            <a:r>
              <a:rPr lang="en-US" dirty="0"/>
              <a:t>HVC/</a:t>
            </a:r>
            <a:r>
              <a:rPr lang="en-US" dirty="0" smtClean="0"/>
              <a:t>HVC</a:t>
            </a:r>
          </a:p>
          <a:p>
            <a:pPr lvl="1"/>
            <a:endParaRPr lang="en-US" dirty="0"/>
          </a:p>
          <a:p>
            <a:pPr marL="349250" lvl="1" indent="0">
              <a:buNone/>
            </a:pPr>
            <a:endParaRPr lang="en-US" dirty="0"/>
          </a:p>
          <a:p>
            <a:pPr marL="349250" lvl="1" indent="0">
              <a:buNone/>
            </a:pPr>
            <a:endParaRPr lang="en-US" dirty="0"/>
          </a:p>
          <a:p>
            <a:pPr marL="349250" lvl="1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xmlns:lc="http://schemas.openxmlformats.org/drawingml/2006/lockedCanvas" id="{D32FC7F8-4E4B-2347-8F1F-599DC3C33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996" y="2094469"/>
            <a:ext cx="2641828" cy="2091447"/>
          </a:xfrm>
          <a:prstGeom prst="rect">
            <a:avLst/>
          </a:prstGeom>
        </p:spPr>
      </p:pic>
      <p:pic>
        <p:nvPicPr>
          <p:cNvPr id="7" name="Picture 1" descr="https://www.researchgate.net/profile/Angelika_Riemer/publication/45113419/figure/fig1/AS:307360930254856@1450291964254/HPV-16-genome-and-transforming-activity-of-E6-and-E7-The-left-panel-shows-the-j-8000-bp.png">
            <a:extLst>
              <a:ext uri="{FF2B5EF4-FFF2-40B4-BE49-F238E27FC236}">
                <a16:creationId xmlns:a16="http://schemas.microsoft.com/office/drawing/2014/main" xmlns="" id="{8E5E3A38-4B1B-BA41-934E-5DE44A836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85" y="4280602"/>
            <a:ext cx="4323871" cy="224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3FC1C92-46E7-2542-AF42-7EF74CE146EB}"/>
              </a:ext>
            </a:extLst>
          </p:cNvPr>
          <p:cNvSpPr/>
          <p:nvPr/>
        </p:nvSpPr>
        <p:spPr>
          <a:xfrm>
            <a:off x="6398862" y="5676561"/>
            <a:ext cx="2603051" cy="912177"/>
          </a:xfrm>
          <a:prstGeom prst="rect">
            <a:avLst/>
          </a:prstGeom>
          <a:noFill/>
          <a:ln w="38100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836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FC38D4-3E7F-B74C-88BA-28EC0FDDB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Tumorigenesis</a:t>
            </a:r>
            <a:r>
              <a:rPr lang="en-US" sz="2800" dirty="0"/>
              <a:t> is linked to viral integration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C299140-A704-6D48-91D3-388F6F64C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634" y="2094470"/>
            <a:ext cx="4190850" cy="4763530"/>
          </a:xfrm>
        </p:spPr>
        <p:txBody>
          <a:bodyPr>
            <a:normAutofit/>
          </a:bodyPr>
          <a:lstStyle/>
          <a:p>
            <a:r>
              <a:rPr lang="en-US" dirty="0" smtClean="0"/>
              <a:t>Viral </a:t>
            </a:r>
            <a:r>
              <a:rPr lang="en-US" dirty="0"/>
              <a:t>genome is initially </a:t>
            </a:r>
            <a:r>
              <a:rPr lang="en-US" b="1" i="1" dirty="0" err="1"/>
              <a:t>episomal</a:t>
            </a:r>
            <a:endParaRPr lang="en-US" b="1" i="1" dirty="0"/>
          </a:p>
          <a:p>
            <a:pPr lvl="1"/>
            <a:r>
              <a:rPr lang="en-US" dirty="0"/>
              <a:t>Hitches a rid on chromosomes with a linker protein</a:t>
            </a:r>
          </a:p>
          <a:p>
            <a:pPr lvl="1"/>
            <a:r>
              <a:rPr lang="en-US" dirty="0" smtClean="0"/>
              <a:t>Viral particles are made, packaged and released to infect adjacent cells</a:t>
            </a:r>
          </a:p>
          <a:p>
            <a:pPr lvl="1"/>
            <a:r>
              <a:rPr lang="en-US" dirty="0" smtClean="0"/>
              <a:t>Persistent </a:t>
            </a:r>
            <a:r>
              <a:rPr lang="en-US" dirty="0"/>
              <a:t>infection: allows for transmission without re-</a:t>
            </a:r>
            <a:r>
              <a:rPr lang="en-US" dirty="0" smtClean="0"/>
              <a:t>infection</a:t>
            </a:r>
          </a:p>
          <a:p>
            <a:pPr lvl="1"/>
            <a:endParaRPr lang="en-US" dirty="0"/>
          </a:p>
          <a:p>
            <a:pPr marL="349250" lvl="1" indent="0" algn="ctr">
              <a:buNone/>
            </a:pPr>
            <a:r>
              <a:rPr lang="en-US" b="1" dirty="0" smtClean="0">
                <a:solidFill>
                  <a:srgbClr val="800000"/>
                </a:solidFill>
              </a:rPr>
              <a:t>Still low risk for cell transformation</a:t>
            </a:r>
            <a:endParaRPr lang="en-US" b="1" dirty="0">
              <a:solidFill>
                <a:srgbClr val="800000"/>
              </a:solidFill>
            </a:endParaRPr>
          </a:p>
          <a:p>
            <a:pPr lvl="1"/>
            <a:endParaRPr lang="en-US" dirty="0"/>
          </a:p>
          <a:p>
            <a:pPr marL="349250" lvl="1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BEE7BA0-3EC7-ED48-A958-910419739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279" y="2297545"/>
            <a:ext cx="3924534" cy="33966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BF529A0-5A9C-DE4D-AA92-BC5885684754}"/>
              </a:ext>
            </a:extLst>
          </p:cNvPr>
          <p:cNvSpPr txBox="1"/>
          <p:nvPr/>
        </p:nvSpPr>
        <p:spPr>
          <a:xfrm>
            <a:off x="5569597" y="5897293"/>
            <a:ext cx="2763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Human DNA </a:t>
            </a:r>
            <a:r>
              <a:rPr lang="en-US" dirty="0">
                <a:solidFill>
                  <a:srgbClr val="92D050"/>
                </a:solidFill>
              </a:rPr>
              <a:t>Viral DNA</a:t>
            </a:r>
          </a:p>
        </p:txBody>
      </p:sp>
    </p:spTree>
    <p:extLst>
      <p:ext uri="{BB962C8B-B14F-4D97-AF65-F5344CB8AC3E}">
        <p14:creationId xmlns:p14="http://schemas.microsoft.com/office/powerpoint/2010/main" val="1206440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FC38D4-3E7F-B74C-88BA-28EC0FDDB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8151"/>
            <a:ext cx="8913813" cy="914400"/>
          </a:xfrm>
        </p:spPr>
        <p:txBody>
          <a:bodyPr>
            <a:noAutofit/>
          </a:bodyPr>
          <a:lstStyle/>
          <a:p>
            <a:r>
              <a:rPr lang="en-US" sz="2800" dirty="0"/>
              <a:t>Tumorigenesis is linked to </a:t>
            </a:r>
            <a:r>
              <a:rPr lang="en-US" sz="2800" dirty="0" smtClean="0"/>
              <a:t>viral integration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C299140-A704-6D48-91D3-388F6F64C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3" y="1430159"/>
            <a:ext cx="3420093" cy="5256807"/>
          </a:xfrm>
        </p:spPr>
        <p:txBody>
          <a:bodyPr>
            <a:normAutofit/>
          </a:bodyPr>
          <a:lstStyle/>
          <a:p>
            <a:r>
              <a:rPr lang="en-US" dirty="0"/>
              <a:t>Integration via HR</a:t>
            </a:r>
          </a:p>
          <a:p>
            <a:pPr lvl="1"/>
            <a:r>
              <a:rPr lang="en-US" dirty="0"/>
              <a:t>integrated viral DNA gets replicated and segregated with the host </a:t>
            </a:r>
            <a:r>
              <a:rPr lang="en-US" dirty="0" smtClean="0"/>
              <a:t>genome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Frees viral oncogene from transcriptional repression</a:t>
            </a:r>
          </a:p>
          <a:p>
            <a:pPr lvl="1"/>
            <a:r>
              <a:rPr lang="en-US" dirty="0"/>
              <a:t>Allows high expression on viral oncogenes</a:t>
            </a:r>
          </a:p>
          <a:p>
            <a:pPr lvl="1"/>
            <a:r>
              <a:rPr lang="en-US" dirty="0"/>
              <a:t>Cellular transformation is </a:t>
            </a:r>
            <a:r>
              <a:rPr lang="en-US" dirty="0" smtClean="0"/>
              <a:t>enabled</a:t>
            </a:r>
          </a:p>
          <a:p>
            <a:pPr lvl="1"/>
            <a:endParaRPr lang="en-US" dirty="0"/>
          </a:p>
          <a:p>
            <a:pPr marL="349250" lvl="1" indent="0" algn="ctr">
              <a:buNone/>
            </a:pPr>
            <a:r>
              <a:rPr lang="en-US" b="1" dirty="0">
                <a:solidFill>
                  <a:srgbClr val="800000"/>
                </a:solidFill>
              </a:rPr>
              <a:t>Integration is required for tumorigenesis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4925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756FFA9-5E07-3A4E-913C-D6227BBB0C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93" t="17488" b="10540"/>
          <a:stretch/>
        </p:blipFill>
        <p:spPr>
          <a:xfrm>
            <a:off x="4715012" y="3332958"/>
            <a:ext cx="3461800" cy="2622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167ED40-F72E-8F41-BCA1-601093341289}"/>
              </a:ext>
            </a:extLst>
          </p:cNvPr>
          <p:cNvSpPr txBox="1"/>
          <p:nvPr/>
        </p:nvSpPr>
        <p:spPr>
          <a:xfrm>
            <a:off x="4391131" y="5955337"/>
            <a:ext cx="4300694" cy="646331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00000"/>
                </a:solidFill>
              </a:rPr>
              <a:t>What therapeutic approaches does this suggest might be appropriate?</a:t>
            </a:r>
          </a:p>
        </p:txBody>
      </p:sp>
      <p:pic>
        <p:nvPicPr>
          <p:cNvPr id="6" name="Picture 2" descr="figure_03_16">
            <a:extLst>
              <a:ext uri="{FF2B5EF4-FFF2-40B4-BE49-F238E27FC236}">
                <a16:creationId xmlns:a16="http://schemas.microsoft.com/office/drawing/2014/main" xmlns="" id="{33322F72-A580-1647-A854-AF77FF564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538" y="1430160"/>
            <a:ext cx="3494292" cy="1849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5874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FC38D4-3E7F-B74C-88BA-28EC0FDDB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Vaccines as a cancer preventative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C299140-A704-6D48-91D3-388F6F64C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68" y="2094470"/>
            <a:ext cx="4015063" cy="476353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Vaccines that reduce long-term HPV infection have the potential to prevent </a:t>
            </a:r>
            <a:r>
              <a:rPr lang="en-US" dirty="0" smtClean="0"/>
              <a:t>cervical cancer (and other cancers!)</a:t>
            </a:r>
            <a:endParaRPr lang="en-US" dirty="0"/>
          </a:p>
          <a:p>
            <a:r>
              <a:rPr lang="en-US" dirty="0"/>
              <a:t>HPV is also responsible for ~20% of </a:t>
            </a:r>
            <a:r>
              <a:rPr lang="en-US" dirty="0" err="1"/>
              <a:t>oropharyngeal</a:t>
            </a:r>
            <a:r>
              <a:rPr lang="en-US" dirty="0"/>
              <a:t> </a:t>
            </a:r>
            <a:r>
              <a:rPr lang="en-US" dirty="0" smtClean="0"/>
              <a:t>cancers</a:t>
            </a:r>
          </a:p>
          <a:p>
            <a:pPr lvl="1"/>
            <a:r>
              <a:rPr lang="en-US" b="1" i="1" dirty="0"/>
              <a:t>Cancer genes are conserved in all cell </a:t>
            </a:r>
            <a:r>
              <a:rPr lang="en-US" b="1" i="1" dirty="0" smtClean="0"/>
              <a:t>types</a:t>
            </a:r>
            <a:endParaRPr lang="en-US" dirty="0"/>
          </a:p>
          <a:p>
            <a:r>
              <a:rPr lang="en-US" dirty="0"/>
              <a:t>Cancers of the mouth and throat continue to rise, even as tobacco-induced tumorigenesis in these tissues decline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49250" lvl="1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1264CB7-26C9-1048-B740-E509F6355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008" y="2038256"/>
            <a:ext cx="4649805" cy="464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37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Identifying cancer-promoting agents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can we identify genes (or infectious agents, or chemicals) that promote cellular transformation?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46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2F3514-9EC4-A240-B324-40F2D578B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Growth changes in transformed cells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E754027-8B2E-044A-BDF9-876377D3A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072" y="2565417"/>
            <a:ext cx="4040380" cy="367076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Remain proliferative when normal cells do not</a:t>
            </a:r>
          </a:p>
          <a:p>
            <a:pPr lvl="1"/>
            <a:r>
              <a:rPr lang="en-US" dirty="0"/>
              <a:t>When nutrients are lacking</a:t>
            </a:r>
          </a:p>
          <a:p>
            <a:pPr lvl="1"/>
            <a:r>
              <a:rPr lang="en-US" dirty="0"/>
              <a:t>When external growth signaling is lacking</a:t>
            </a:r>
          </a:p>
          <a:p>
            <a:pPr lvl="1"/>
            <a:r>
              <a:rPr lang="en-US" dirty="0"/>
              <a:t>When cells are confluent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Overgrowth becomes apparent in culture conditions</a:t>
            </a:r>
          </a:p>
          <a:p>
            <a:r>
              <a:rPr lang="en-US" dirty="0"/>
              <a:t>Can grow independent of adherence</a:t>
            </a:r>
          </a:p>
        </p:txBody>
      </p:sp>
      <p:pic>
        <p:nvPicPr>
          <p:cNvPr id="4" name="03.1_Contact_Inhibition.mov">
            <a:hlinkClick r:id="" action="ppaction://media"/>
            <a:extLst>
              <a:ext uri="{FF2B5EF4-FFF2-40B4-BE49-F238E27FC236}">
                <a16:creationId xmlns:a16="http://schemas.microsoft.com/office/drawing/2014/main" xmlns="" id="{16C6AA33-9958-D44F-B73E-D96B99BAF4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80114" y="2903973"/>
            <a:ext cx="4589864" cy="344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95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0D55B85-0F56-B946-A5CC-FA7ED584B434}"/>
              </a:ext>
            </a:extLst>
          </p:cNvPr>
          <p:cNvSpPr txBox="1"/>
          <p:nvPr/>
        </p:nvSpPr>
        <p:spPr>
          <a:xfrm>
            <a:off x="448795" y="5707464"/>
            <a:ext cx="6826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DNA from non-transformed cells did not induce transformation when transfected into normal fibroblasts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2EEAA6-1AFC-824B-B562-75B717B39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Identifying endogenous cancer genes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74AA7E1-672F-F94A-99FD-76B2E5590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255" y="2247219"/>
            <a:ext cx="7610476" cy="367076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</a:t>
            </a:r>
            <a:r>
              <a:rPr lang="en-US" dirty="0" err="1"/>
              <a:t>nonviral</a:t>
            </a:r>
            <a:r>
              <a:rPr lang="en-US" dirty="0"/>
              <a:t> oncogenes exist, DNA from a transformed cell should be able to promote transformation in a normal cell</a:t>
            </a:r>
          </a:p>
          <a:p>
            <a:endParaRPr lang="en-US" dirty="0"/>
          </a:p>
        </p:txBody>
      </p:sp>
      <p:pic>
        <p:nvPicPr>
          <p:cNvPr id="4" name="Picture 2" descr="figure_04_01">
            <a:extLst>
              <a:ext uri="{FF2B5EF4-FFF2-40B4-BE49-F238E27FC236}">
                <a16:creationId xmlns:a16="http://schemas.microsoft.com/office/drawing/2014/main" xmlns="" id="{B507CC2C-61FD-B545-B0E9-3FD23B4F3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42" b="5475"/>
          <a:stretch/>
        </p:blipFill>
        <p:spPr bwMode="auto">
          <a:xfrm>
            <a:off x="340276" y="2906775"/>
            <a:ext cx="8534433" cy="331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6DC7A5E-5729-2A41-A216-E22FEAA618B2}"/>
              </a:ext>
            </a:extLst>
          </p:cNvPr>
          <p:cNvSpPr txBox="1"/>
          <p:nvPr/>
        </p:nvSpPr>
        <p:spPr>
          <a:xfrm>
            <a:off x="448795" y="5609611"/>
            <a:ext cx="6826212" cy="923330"/>
          </a:xfrm>
          <a:prstGeom prst="rect">
            <a:avLst/>
          </a:prstGeom>
          <a:solidFill>
            <a:schemeClr val="bg1"/>
          </a:solidFill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800000"/>
                </a:solidFill>
              </a:rPr>
              <a:t>Think/Pair/Share: </a:t>
            </a:r>
            <a:r>
              <a:rPr lang="en-US" dirty="0">
                <a:solidFill>
                  <a:srgbClr val="800000"/>
                </a:solidFill>
              </a:rPr>
              <a:t>is this transforming ability unique to oncogenes?  Or will mutant tumor suppressors similarly be able to transform normal cells? Why or why not?</a:t>
            </a:r>
          </a:p>
        </p:txBody>
      </p:sp>
    </p:spTree>
    <p:extLst>
      <p:ext uri="{BB962C8B-B14F-4D97-AF65-F5344CB8AC3E}">
        <p14:creationId xmlns:p14="http://schemas.microsoft.com/office/powerpoint/2010/main" val="3897329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021EB8-6B98-8243-AD51-273561373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Increases in the HER2 oncogene promote breast cancer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9E0665D-5818-C545-96C6-C55AC317D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482" y="2216424"/>
            <a:ext cx="8078874" cy="454109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How are increased oncogene levels achieved?</a:t>
            </a:r>
          </a:p>
          <a:p>
            <a:r>
              <a:rPr lang="en-US" dirty="0"/>
              <a:t>This figure shows HER2 protein is increased in tumors 1, 2, 3 and 5</a:t>
            </a:r>
          </a:p>
          <a:p>
            <a:r>
              <a:rPr lang="en-US" dirty="0"/>
              <a:t>DNA is increased in only tumor 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type of chromosomal change could account for increased HER2 in tumor 1?</a:t>
            </a:r>
          </a:p>
          <a:p>
            <a:r>
              <a:rPr lang="en-US" dirty="0"/>
              <a:t>Is there a different explanation for how protein levels of HER2 might become elevated in tumors 2, 3 &amp; 5?</a:t>
            </a:r>
          </a:p>
        </p:txBody>
      </p:sp>
      <p:pic>
        <p:nvPicPr>
          <p:cNvPr id="4" name="Picture 2" descr="figure_04_04">
            <a:extLst>
              <a:ext uri="{FF2B5EF4-FFF2-40B4-BE49-F238E27FC236}">
                <a16:creationId xmlns:a16="http://schemas.microsoft.com/office/drawing/2014/main" xmlns="" id="{85823778-648D-C84E-AB91-31628DB8ED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6" t="1125" r="13030" b="85754"/>
          <a:stretch/>
        </p:blipFill>
        <p:spPr bwMode="auto">
          <a:xfrm>
            <a:off x="4863400" y="4114317"/>
            <a:ext cx="3285811" cy="1024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 descr="figure_04_04">
            <a:extLst>
              <a:ext uri="{FF2B5EF4-FFF2-40B4-BE49-F238E27FC236}">
                <a16:creationId xmlns:a16="http://schemas.microsoft.com/office/drawing/2014/main" xmlns="" id="{7CDE3A62-4D31-C749-B8FB-6C2F13AC91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6" t="29507" r="13030" b="63277"/>
          <a:stretch/>
        </p:blipFill>
        <p:spPr bwMode="auto">
          <a:xfrm>
            <a:off x="4863401" y="3523196"/>
            <a:ext cx="3285811" cy="563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954EFF8-A81F-A34E-A53C-1B3F5C2F5D5A}"/>
              </a:ext>
            </a:extLst>
          </p:cNvPr>
          <p:cNvSpPr txBox="1"/>
          <p:nvPr/>
        </p:nvSpPr>
        <p:spPr>
          <a:xfrm>
            <a:off x="723482" y="4769919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 discussion</a:t>
            </a:r>
          </a:p>
        </p:txBody>
      </p:sp>
    </p:spTree>
    <p:extLst>
      <p:ext uri="{BB962C8B-B14F-4D97-AF65-F5344CB8AC3E}">
        <p14:creationId xmlns:p14="http://schemas.microsoft.com/office/powerpoint/2010/main" val="984259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021EB8-6B98-8243-AD51-273561373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Varied ways to activate an oncogene</a:t>
            </a:r>
          </a:p>
        </p:txBody>
      </p:sp>
      <p:pic>
        <p:nvPicPr>
          <p:cNvPr id="8194" name="Picture 2" descr="http://78.media.tumblr.com/255accec0d4f037065298d2cd03b05e4/tumblr_inline_o1xc53ASMr1tlv3ul_500.png">
            <a:extLst>
              <a:ext uri="{FF2B5EF4-FFF2-40B4-BE49-F238E27FC236}">
                <a16:creationId xmlns:a16="http://schemas.microsoft.com/office/drawing/2014/main" xmlns="" id="{F4F67786-57BE-B54C-947F-7D60D4689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300" y="2512087"/>
            <a:ext cx="7285055" cy="389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9E0665D-5818-C545-96C6-C55AC317D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481" y="2082885"/>
            <a:ext cx="8078874" cy="777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proto oncogenes can be activated by changes in gene number or expression…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7EB5DD8-FA4A-DF42-9513-60D939F47CFD}"/>
              </a:ext>
            </a:extLst>
          </p:cNvPr>
          <p:cNvSpPr/>
          <p:nvPr/>
        </p:nvSpPr>
        <p:spPr>
          <a:xfrm>
            <a:off x="1205802" y="2893925"/>
            <a:ext cx="2572378" cy="2461846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2" descr="figure_04_04">
            <a:extLst>
              <a:ext uri="{FF2B5EF4-FFF2-40B4-BE49-F238E27FC236}">
                <a16:creationId xmlns:a16="http://schemas.microsoft.com/office/drawing/2014/main" xmlns="" id="{8D91CDA1-4767-A341-BD5F-97D2F2106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6" t="1126" r="13030" b="63564"/>
          <a:stretch/>
        </p:blipFill>
        <p:spPr bwMode="auto">
          <a:xfrm>
            <a:off x="301449" y="3172577"/>
            <a:ext cx="3285811" cy="275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4662FC4-7BF6-084F-BF4E-2F24F3008EFC}"/>
              </a:ext>
            </a:extLst>
          </p:cNvPr>
          <p:cNvSpPr txBox="1"/>
          <p:nvPr/>
        </p:nvSpPr>
        <p:spPr>
          <a:xfrm>
            <a:off x="472271" y="6120760"/>
            <a:ext cx="5543505" cy="369332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00000"/>
                </a:solidFill>
              </a:rPr>
              <a:t>Tumor 4 is also driven by HER2. How can this be?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1725127-8506-764A-92EB-DAB79C081022}"/>
              </a:ext>
            </a:extLst>
          </p:cNvPr>
          <p:cNvSpPr/>
          <p:nvPr/>
        </p:nvSpPr>
        <p:spPr>
          <a:xfrm>
            <a:off x="1537396" y="3054698"/>
            <a:ext cx="321548" cy="2994409"/>
          </a:xfrm>
          <a:prstGeom prst="rect">
            <a:avLst/>
          </a:prstGeom>
          <a:noFill/>
          <a:ln w="38100">
            <a:solidFill>
              <a:srgbClr val="800000"/>
            </a:solidFill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248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021EB8-6B98-8243-AD51-273561373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Varied ways to activate an oncogene</a:t>
            </a:r>
          </a:p>
        </p:txBody>
      </p:sp>
      <p:pic>
        <p:nvPicPr>
          <p:cNvPr id="8194" name="Picture 2" descr="http://78.media.tumblr.com/255accec0d4f037065298d2cd03b05e4/tumblr_inline_o1xc53ASMr1tlv3ul_500.png">
            <a:extLst>
              <a:ext uri="{FF2B5EF4-FFF2-40B4-BE49-F238E27FC236}">
                <a16:creationId xmlns:a16="http://schemas.microsoft.com/office/drawing/2014/main" xmlns="" id="{F4F67786-57BE-B54C-947F-7D60D4689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300" y="2512087"/>
            <a:ext cx="7285055" cy="389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9E0665D-5818-C545-96C6-C55AC317D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481" y="2082885"/>
            <a:ext cx="8078874" cy="777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proto oncogenes can be activated by changes in gene number or expression…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1A75B79-B8CB-1C4D-B25B-53DDC90EB1DD}"/>
              </a:ext>
            </a:extLst>
          </p:cNvPr>
          <p:cNvSpPr txBox="1"/>
          <p:nvPr/>
        </p:nvSpPr>
        <p:spPr>
          <a:xfrm>
            <a:off x="1055077" y="5908430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…or gene function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8911" y="6402306"/>
            <a:ext cx="8293444" cy="369332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8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</a:rPr>
              <a:t>What tools do we have to analyze many genes or many patients at one?</a:t>
            </a:r>
            <a:endParaRPr lang="en-US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640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E487E1-D13F-1E49-BF80-3378F0E9A8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Lecture 4</a:t>
            </a:r>
            <a:r>
              <a:rPr lang="en-US" dirty="0" smtClean="0"/>
              <a:t>: </a:t>
            </a:r>
            <a:r>
              <a:rPr lang="en-US" dirty="0"/>
              <a:t>Cellular Oncogenes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D8A292D-7E60-6C49-A3AC-1862FE7CEA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Be able to provide examples of intrinsic and extrinsic sources of mutations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Be </a:t>
            </a:r>
            <a:r>
              <a:rPr lang="en-US" dirty="0"/>
              <a:t>able to provide examples of the similarities and differences between viral oncogenes and cellular </a:t>
            </a:r>
            <a:r>
              <a:rPr lang="en-US" dirty="0" smtClean="0"/>
              <a:t>oncogenes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 able to explain an experimental approach testing the transformative potential of an agent or gene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184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BFC429-9791-F541-A5FC-F1C5E64F6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causes mutations in DNA?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BC3AFBB-9BA1-2B4F-B107-A0FF86F2E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  </a:t>
            </a:r>
          </a:p>
          <a:p>
            <a:endParaRPr lang="en-US" dirty="0"/>
          </a:p>
          <a:p>
            <a:r>
              <a:rPr lang="en-US" dirty="0"/>
              <a:t>  </a:t>
            </a:r>
          </a:p>
          <a:p>
            <a:endParaRPr lang="en-US" dirty="0"/>
          </a:p>
          <a:p>
            <a:r>
              <a:rPr lang="en-US" dirty="0"/>
              <a:t>  </a:t>
            </a:r>
          </a:p>
          <a:p>
            <a:endParaRPr lang="en-US" dirty="0"/>
          </a:p>
          <a:p>
            <a:r>
              <a:rPr lang="en-US" dirty="0"/>
              <a:t>  </a:t>
            </a:r>
          </a:p>
          <a:p>
            <a:endParaRPr lang="en-US" dirty="0"/>
          </a:p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91657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B8FAD6-2138-2141-9188-E7DA431A0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DNA damage can cause mutations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BD678F6-060E-674E-B9D2-003424A21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7" y="2178874"/>
            <a:ext cx="8647595" cy="456916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What causes DNA damage?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DNA damage and mutations are also caused by normal endogenous factors</a:t>
            </a:r>
          </a:p>
          <a:p>
            <a:r>
              <a:rPr lang="en-US" dirty="0"/>
              <a:t>Reactive oxygen species (ROS) produced by normal metabolic products </a:t>
            </a:r>
          </a:p>
          <a:p>
            <a:r>
              <a:rPr lang="en-US" dirty="0"/>
              <a:t>Errors in DNA replication (~1 error for every 100 million bases)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4591CDD-EE42-7145-9061-BE7A2D96B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540" y="2729640"/>
            <a:ext cx="2438400" cy="16167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7B06168-EFA6-EF40-B464-F9BB529F3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0" y="2723525"/>
            <a:ext cx="2094265" cy="160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A5CB58D-0645-2A41-8D53-8E49E7A4F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8740" y="2723525"/>
            <a:ext cx="1600200" cy="160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76165B1-9DE9-EA4A-A59F-30F8BE22B3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77" r="8520"/>
          <a:stretch/>
        </p:blipFill>
        <p:spPr>
          <a:xfrm>
            <a:off x="5726340" y="2723525"/>
            <a:ext cx="2221274" cy="16305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E372003-D52A-6E43-8826-D6E223D007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9940" y="2707710"/>
            <a:ext cx="1285019" cy="1604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760F8A5-8D75-664B-9DE2-0B5712FD402D}"/>
              </a:ext>
            </a:extLst>
          </p:cNvPr>
          <p:cNvSpPr txBox="1"/>
          <p:nvPr/>
        </p:nvSpPr>
        <p:spPr>
          <a:xfrm>
            <a:off x="407126" y="3781067"/>
            <a:ext cx="282641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UV light in tanning beds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D8D0D79-7821-0344-95C9-BE0D4126635C}"/>
              </a:ext>
            </a:extLst>
          </p:cNvPr>
          <p:cNvSpPr txBox="1"/>
          <p:nvPr/>
        </p:nvSpPr>
        <p:spPr>
          <a:xfrm>
            <a:off x="2612491" y="2857741"/>
            <a:ext cx="247215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UV light from the sun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0C1CCA7-08E4-DD49-8A89-C8F46C8A34D7}"/>
              </a:ext>
            </a:extLst>
          </p:cNvPr>
          <p:cNvSpPr txBox="1"/>
          <p:nvPr/>
        </p:nvSpPr>
        <p:spPr>
          <a:xfrm>
            <a:off x="4583078" y="3848357"/>
            <a:ext cx="114326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pollution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618696D-AC55-914E-A24A-2F9E461A10BA}"/>
              </a:ext>
            </a:extLst>
          </p:cNvPr>
          <p:cNvSpPr txBox="1"/>
          <p:nvPr/>
        </p:nvSpPr>
        <p:spPr>
          <a:xfrm>
            <a:off x="5802540" y="2857741"/>
            <a:ext cx="10999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smoking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915B9B6-9FD0-C14A-8A3A-832B241D3A30}"/>
              </a:ext>
            </a:extLst>
          </p:cNvPr>
          <p:cNvSpPr txBox="1"/>
          <p:nvPr/>
        </p:nvSpPr>
        <p:spPr>
          <a:xfrm>
            <a:off x="7272508" y="3810815"/>
            <a:ext cx="17844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Charred meat</a:t>
            </a:r>
          </a:p>
        </p:txBody>
      </p:sp>
    </p:spTree>
    <p:extLst>
      <p:ext uri="{BB962C8B-B14F-4D97-AF65-F5344CB8AC3E}">
        <p14:creationId xmlns:p14="http://schemas.microsoft.com/office/powerpoint/2010/main" val="4177122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5EF6407-7508-844E-A783-4CFE6F3771A7}"/>
              </a:ext>
            </a:extLst>
          </p:cNvPr>
          <p:cNvSpPr txBox="1">
            <a:spLocks/>
          </p:cNvSpPr>
          <p:nvPr/>
        </p:nvSpPr>
        <p:spPr>
          <a:xfrm>
            <a:off x="278743" y="379216"/>
            <a:ext cx="8647595" cy="647878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n-US" dirty="0"/>
              <a:t>Over 300 billion bases of DNA in each cell</a:t>
            </a:r>
          </a:p>
          <a:p>
            <a:pPr marL="0" indent="0" algn="ctr">
              <a:buFont typeface="Wingdings 2" pitchFamily="18" charset="2"/>
              <a:buNone/>
            </a:pPr>
            <a:r>
              <a:rPr lang="en-US" dirty="0"/>
              <a:t>300 billion /100 million=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2800" dirty="0"/>
              <a:t>each cell can experience ~1 million replication errors per cell cycle…</a:t>
            </a:r>
          </a:p>
          <a:p>
            <a:pPr marL="0" indent="0" algn="ctr">
              <a:buFont typeface="Wingdings 2" pitchFamily="18" charset="2"/>
              <a:buNone/>
            </a:pPr>
            <a:r>
              <a:rPr lang="en-US" sz="4400" dirty="0"/>
              <a:t>3,000,000,000,000,000,000</a:t>
            </a:r>
          </a:p>
          <a:p>
            <a:pPr marL="0" indent="0" algn="ctr">
              <a:buFont typeface="Wingdings 2" pitchFamily="18" charset="2"/>
              <a:buNone/>
            </a:pPr>
            <a:r>
              <a:rPr lang="en-US" sz="2800" dirty="0"/>
              <a:t>Total </a:t>
            </a:r>
            <a:r>
              <a:rPr lang="en-US" sz="2800" dirty="0" smtClean="0"/>
              <a:t>DNA lesions </a:t>
            </a:r>
            <a:r>
              <a:rPr lang="en-US" sz="2800" dirty="0"/>
              <a:t>in our bodies </a:t>
            </a:r>
            <a:r>
              <a:rPr lang="en-US" sz="2800" b="1" i="1" dirty="0"/>
              <a:t>every</a:t>
            </a:r>
            <a:r>
              <a:rPr lang="en-US" sz="2800" dirty="0"/>
              <a:t> day</a:t>
            </a:r>
          </a:p>
          <a:p>
            <a:pPr marL="0" indent="0" algn="ctr">
              <a:buFont typeface="Wingdings 2" pitchFamily="18" charset="2"/>
              <a:buNone/>
            </a:pPr>
            <a:endParaRPr lang="en-US" sz="900" dirty="0"/>
          </a:p>
          <a:p>
            <a:pPr marL="0" indent="0">
              <a:buFont typeface="Wingdings 2" pitchFamily="18" charset="2"/>
              <a:buNone/>
            </a:pPr>
            <a:r>
              <a:rPr lang="en-US" sz="2600" dirty="0">
                <a:solidFill>
                  <a:srgbClr val="800000"/>
                </a:solidFill>
              </a:rPr>
              <a:t>DNA repair pathways catch nearly all of these, but some go uncorrected and mutations naturally accumulate overtime</a:t>
            </a:r>
          </a:p>
          <a:p>
            <a:pPr marL="0" indent="0">
              <a:buFont typeface="Wingdings 2" pitchFamily="18" charset="2"/>
              <a:buNone/>
            </a:pPr>
            <a:r>
              <a:rPr lang="en-US" dirty="0"/>
              <a:t>How many mutations occur with each cell division in </a:t>
            </a:r>
            <a:r>
              <a:rPr lang="en-US" b="1" i="1" dirty="0"/>
              <a:t>normal</a:t>
            </a:r>
            <a:r>
              <a:rPr lang="en-US" dirty="0"/>
              <a:t> cells?</a:t>
            </a:r>
          </a:p>
          <a:p>
            <a:pPr marL="0" indent="0">
              <a:buFont typeface="Wingdings 2" pitchFamily="18" charset="2"/>
              <a:buNone/>
            </a:pPr>
            <a:endParaRPr lang="en-US" sz="200" dirty="0"/>
          </a:p>
          <a:p>
            <a:pPr marL="0" indent="0" algn="ctr">
              <a:buFont typeface="Wingdings 2" pitchFamily="18" charset="2"/>
              <a:buNone/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What would happen if a replication proofreading gene were mutated?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BBCF04B-BDFB-4B4A-B1F5-9C1F281BD84F}"/>
              </a:ext>
            </a:extLst>
          </p:cNvPr>
          <p:cNvSpPr/>
          <p:nvPr/>
        </p:nvSpPr>
        <p:spPr>
          <a:xfrm>
            <a:off x="4734954" y="6573739"/>
            <a:ext cx="50465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Lodish</a:t>
            </a:r>
            <a:r>
              <a:rPr lang="en-US" sz="1400" dirty="0"/>
              <a:t>, H; Molecular Biology of the Cell, 5</a:t>
            </a:r>
            <a:r>
              <a:rPr lang="en-US" sz="1400" baseline="30000" dirty="0"/>
              <a:t>th</a:t>
            </a:r>
            <a:r>
              <a:rPr lang="en-US" sz="1400" dirty="0"/>
              <a:t> Edition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7D79FEC-17E2-C243-B477-45AC15C29AD3}"/>
              </a:ext>
            </a:extLst>
          </p:cNvPr>
          <p:cNvSpPr txBox="1"/>
          <p:nvPr/>
        </p:nvSpPr>
        <p:spPr>
          <a:xfrm>
            <a:off x="8176838" y="5001692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~3</a:t>
            </a:r>
          </a:p>
        </p:txBody>
      </p:sp>
    </p:spTree>
    <p:extLst>
      <p:ext uri="{BB962C8B-B14F-4D97-AF65-F5344CB8AC3E}">
        <p14:creationId xmlns:p14="http://schemas.microsoft.com/office/powerpoint/2010/main" val="2699226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Perception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Perception.thmx</Template>
  <TotalTime>1347</TotalTime>
  <Words>1639</Words>
  <Application>Microsoft Macintosh PowerPoint</Application>
  <PresentationFormat>On-screen Show (4:3)</PresentationFormat>
  <Paragraphs>217</Paragraphs>
  <Slides>28</Slides>
  <Notes>8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Perception</vt:lpstr>
      <vt:lpstr>Reminders</vt:lpstr>
      <vt:lpstr>Oncogene activation</vt:lpstr>
      <vt:lpstr>Increases in the HER2 oncogene promote breast cancer</vt:lpstr>
      <vt:lpstr>Varied ways to activate an oncogene</vt:lpstr>
      <vt:lpstr>Varied ways to activate an oncogene</vt:lpstr>
      <vt:lpstr>Lecture 4: Cellular Oncogenes</vt:lpstr>
      <vt:lpstr>What causes mutations in DNA?</vt:lpstr>
      <vt:lpstr>DNA damage can cause mutations</vt:lpstr>
      <vt:lpstr>PowerPoint Presentation</vt:lpstr>
      <vt:lpstr>Mutations naturally occur with time</vt:lpstr>
      <vt:lpstr>Mutations naturally occur with time</vt:lpstr>
      <vt:lpstr>How might ‘bad luck’ play a role?</vt:lpstr>
      <vt:lpstr>Can cancer be inherited?</vt:lpstr>
      <vt:lpstr>Can cancer be inherited?</vt:lpstr>
      <vt:lpstr>Oncoviruses</vt:lpstr>
      <vt:lpstr>Oncoviruses in cancer</vt:lpstr>
      <vt:lpstr>Viral contributions to cancer</vt:lpstr>
      <vt:lpstr>Viral impact on the human genome</vt:lpstr>
      <vt:lpstr>Viruses integrate into the genome</vt:lpstr>
      <vt:lpstr>Viruses integrate into the genome</vt:lpstr>
      <vt:lpstr>Viruses amplify oncogenes</vt:lpstr>
      <vt:lpstr>Viral proteins interfere with checkpoints</vt:lpstr>
      <vt:lpstr>Tumorigenesis is linked to viral integration</vt:lpstr>
      <vt:lpstr>Tumorigenesis is linked to viral integration</vt:lpstr>
      <vt:lpstr>Vaccines as a cancer preventative</vt:lpstr>
      <vt:lpstr>Identifying cancer-promoting agents</vt:lpstr>
      <vt:lpstr>Growth changes in transformed cells </vt:lpstr>
      <vt:lpstr>Identifying endogenous cancer genes</vt:lpstr>
    </vt:vector>
  </TitlesOfParts>
  <Company>WPI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3: Objectives</dc:title>
  <dc:creator>Amity Manning</dc:creator>
  <cp:lastModifiedBy>Amity Manning</cp:lastModifiedBy>
  <cp:revision>78</cp:revision>
  <dcterms:created xsi:type="dcterms:W3CDTF">2019-01-10T15:40:22Z</dcterms:created>
  <dcterms:modified xsi:type="dcterms:W3CDTF">2020-01-21T15:20:25Z</dcterms:modified>
</cp:coreProperties>
</file>